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開場破題。很多人覺得瘦不下來是因為『年紀到了，代謝變差』。</a:t>
            </a:r>
          </a:p>
          <a:p>
            <a:r>
              <a:t>但2021年8月發表在頂尖期刊《Science》的一篇研究，用『雙標水法』（實測人體真實熱量消耗的黃金標準方法），追蹤29個國家、超過6,600人，年齡橫跨出生8天到95歲。</a:t>
            </a:r>
          </a:p>
          <a:p>
            <a:r>
              <a:t>結果發現：把體型體重校正掉之後，20歲到60歲之間，人體每日消耗的熱量幾乎是平的，不會逐年下降——一路要到60歲以後才開始明顯下滑。</a:t>
            </a:r>
          </a:p>
          <a:p>
            <a:r>
              <a:t>這跟過去『20歲後基礎代謝率每10年降2%』的說法完全不一樣。</a:t>
            </a:r>
          </a:p>
          <a:p>
            <a:r>
              <a:t>文獻：Pontzer et al., Science 373, 808-812 (2021)，DOI:10.1126/science.abe5017。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單元二開場：荷爾蒙。</a:t>
            </a:r>
          </a:p>
          <a:p>
            <a:r>
              <a:t>節食會打亂荷爾蒙，這個單元帶大家認識幾個最關鍵的荷爾蒙角色，還有怎麼快速自我定位。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快速自我定位：</a:t>
            </a:r>
          </a:p>
          <a:p>
            <a:r>
              <a:t>黃體素過低或阻抗——經前症候群、失眠？</a:t>
            </a:r>
          </a:p>
          <a:p>
            <a:r>
              <a:t>雌激素過低——又乾又暴躁？　雄激素過多——痤瘡、卵巢囊腫？</a:t>
            </a:r>
          </a:p>
          <a:p>
            <a:r>
              <a:t>雌激素過多——憂鬱又變胖？　皮質醇過高或過低——沒有咖啡因活不下去？</a:t>
            </a:r>
          </a:p>
          <a:p>
            <a:r>
              <a:t>甲狀腺低下——體重增加、疲勞？</a:t>
            </a:r>
          </a:p>
          <a:p>
            <a:r>
              <a:t>接下來會一一拆解這幾種類型。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睡不好，飢餓素會上升、瘦素會下降——白話說就是：睡眠不足的隔天，妳會更餓、也更難有飽足感。</a:t>
            </a:r>
          </a:p>
          <a:p>
            <a:r>
              <a:t>這不是意志力問題，是荷爾蒙已經先被睡眠影響了。</a:t>
            </a:r>
          </a:p>
          <a:p>
            <a:r>
              <a:t>今天先抓重點：想睡得穩，可以從固定作息時間、睡前一小時減少手機電腦藍光、下午之後少喝咖啡因、白天曬點太陽這幾件事開始。完整的生活習慣行動計畫，我們會在第六堂仔細教。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皮質醇是腎上腺分泌的壓力荷爾蒙，正常早上高、晚上低，長期壓力（包括節食）會打亂這個節奏。</a:t>
            </a:r>
          </a:p>
          <a:p>
            <a:r>
              <a:t>過高時：刺激食慾、內臟脂肪囤積、抑制造骨細胞、放大交感神經反應，所以會嗜糖、腹圍變大、骨質流失、緊繃又疲倦。</a:t>
            </a:r>
          </a:p>
          <a:p>
            <a:r>
              <a:t>撐太久會轉為過低：日夜節奏變鈍，下午更沒元氣、抗發炎能力不足、血糖不穩、凌晨容易被不正常的皮質醇小高峰吵醒——這是同一條曲線的前後兩段，不是兩種病。</a:t>
            </a:r>
          </a:p>
          <a:p>
            <a:r>
              <a:t>今天先抓重點：想穩定皮質醇，可以從規律作息、規律三餐（避免長時間空腹）、適度運動但不過度訓練、壓力紓解練習、減少咖啡因這幾件事著手。完整的壓力調節方法，我們會在第六堂完整地教。</a:t>
            </a:r>
          </a:p>
          <a:p>
            <a:r>
              <a:t>這也是為什麼節食會讓人越餓越想吃：節食是壓力源，皮質醇一高就會抑制瘦體素作用，大腦收不到吃飽訊號，自然更容易餓。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黃體素過低或阻抗：焦躁或經前症候群？週期性頭痛？卵巢或乳房囊腫？睡眠易被干擾？血量多或經痛？不孕或曾流產？</a:t>
            </a:r>
          </a:p>
          <a:p>
            <a:r>
              <a:t>雌激素過高：腫脹、虛胖或水腫？經血量大？體重快速增加？心情陰晴不定？子宮內膜異位症？</a:t>
            </a:r>
          </a:p>
          <a:p>
            <a:r>
              <a:t>雌激素過低：情緒脆弱、記憶力變差？夜間盜汗或熱潮紅？性交疼痛、性慾降低？皺紋明顯？憂鬱焦慮無精打采？</a:t>
            </a:r>
          </a:p>
          <a:p>
            <a:r>
              <a:t>黃體素、雌激素都是從膽固醇合成的類固醇荷爾蒙，油脂吃得好不好會直接影響荷爾蒙原料夠不夠——這部分我們會在第三堂『油脂的真相』仔細教。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雄激素過高的症狀：臉、胸口或手臂毛髮增生？痤瘡？月經週期超過35天？卵巢囊腫？腋下膚色變深變厚？易怒或激進？這幾項也是多囊性卵巢症候群（PCOS）常見的表現。</a:t>
            </a:r>
          </a:p>
          <a:p>
            <a:r>
              <a:t>飲食核心原則是穩定血糖：用未精製全穀（糙米、藜麥、地瓜）取代白飯白麵包，避開含糖飲料跟精緻甜點，搭配規律運動。血糖穩了，賀爾蒙才有機會跟著穩下來。</a:t>
            </a:r>
          </a:p>
          <a:p>
            <a:r>
              <a:t>這裡先給大原則，實際外食時怎麼挑、怎麼看食物標籤，我們會在第五堂『外食與食物標籤』更細教。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甲狀腺過低的症狀：脫髮、皮膚乾燥？頭髮乾如稻草？體重增加9公斤，減不掉？心跳緩慢（每分鐘少於60）？月經問題？不孕、流產、早產？甲狀腺腫大？吞嚥困難？排便不到一天一次？頭痛復發？</a:t>
            </a:r>
          </a:p>
          <a:p>
            <a:r>
              <a:t>這也是為什麼『少吃多動』對某些人完全沒用——如果甲狀腺這個代謝油門本身就踩不下去，光靠意志力是沒辦法的。</a:t>
            </a:r>
          </a:p>
          <a:p>
            <a:r>
              <a:t>甲狀腺製造甲狀腺素需要碘，海帶、紫菜、海鮮是好來源；硒能幫助甲狀腺素活化，巴西堅果含量特別高；鋅、優質蛋白質（提供酪胺酸）也是原料。這幾項顧好，是甲狀腺基本的營養支持。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代謝症候群：簡單講就是『三高兩害』——高血壓、高血糖、高血脂，加上腹部肥胖、好膽固醇偏低，中三項以上就要開始注意，會明顯拉高糖尿病、心血管疾病的風險。</a:t>
            </a:r>
          </a:p>
          <a:p>
            <a:r>
              <a:t>胰島素阻抗：從飲食順序（蛋白質→纖維→碳水）、規律運動、睡眠、壓力管理下手，都能改善細胞對胰島素的敏感度，不是靠單一招式。</a:t>
            </a:r>
          </a:p>
          <a:p>
            <a:r>
              <a:t>這裡先給大方向，油脂品質怎麼選會在第四堂『健康吃油的方法』教，外食怎麼挑會在第五堂『外食與食物標籤』教。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用完的荷爾蒙要靠肝臟分解、代謝掉。肝臟解毒分兩階段：第一階段把脂溶性物質轉成中間產物，需要維生素B群、維生素A、維生素C；第二階段把中間產物接上分子變成水溶性才能排出體外，需要含硫胺基酸（來自優質蛋白質）、麩醯胺酸／甘胺酸、鎂。</a:t>
            </a:r>
          </a:p>
          <a:p>
            <a:r>
              <a:t>這些營養素不夠，荷爾蒙就容易『代謝不掉、堆在體內』，回頭影響前面講過的荷爾蒙失調狀況。</a:t>
            </a:r>
          </a:p>
          <a:p>
            <a:r>
              <a:t>具體可以怎麼吃：十字花科蔬菜（花椰菜、高麗菜、羽衣甘藍）裡的硫化物成分，是少數有實證支持能促進肝臟第二階段解毒酵素的食物；足量優質蛋白質提供含硫胺基酸；深色蔬果的維生素C跟植化素能保護肝細胞；減少酒精、過量加工食品、反式脂肪，則是減輕肝臟負擔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單元三開場：腸胃道消化吸收。</a:t>
            </a:r>
          </a:p>
          <a:p>
            <a:r>
              <a:t>腸道不只是消化的地方，它決定妳吸收了什麼、也影響荷爾蒙能不能被代謝掉，這個單元也會講到肌肉量是怎麼被養出來的。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那真正的原因是什麼？答案是肌肉量。</a:t>
            </a:r>
          </a:p>
          <a:p>
            <a:r>
              <a:t>基礎代謝率主要是由全身的『非脂肪組織量』（也就是肌肉等瘦體組織）決定的，佔了63%，年齡本身只佔2%。</a:t>
            </a:r>
          </a:p>
          <a:p>
            <a:r>
              <a:t>當肌肉量沒有透過足夠蛋白質或阻力運動被維持住，肌肉量流失，基礎代謝率就會跟著下降。</a:t>
            </a:r>
          </a:p>
          <a:p>
            <a:r>
              <a:t>代謝一旦下降，很自然就會遇到減肥停滯期。停滯期後如果恢復正常飲食，因為代謝率已經回不去了，多餘的熱量就會變成脂肪囤積——這就是溜溜球效應的惡性循環。</a:t>
            </a:r>
          </a:p>
          <a:p>
            <a:r>
              <a:t>不是年紀的錯，是肌肉量沒顧到。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健康的腸道＝三個系統一起顧好：</a:t>
            </a:r>
          </a:p>
          <a:p>
            <a:r>
              <a:t>1. Microbiota 腸道微生物群——好菌壞菌的平衡。</a:t>
            </a:r>
          </a:p>
          <a:p>
            <a:r>
              <a:t>2. Mucosal Barrier 黏膜障壁——腸道內壁那層防護城牆。</a:t>
            </a:r>
          </a:p>
          <a:p>
            <a:r>
              <a:t>3. Intestinal Nerve 腸道神經——腸道有自己的『第二大腦』，會影響情緒與飽足感。</a:t>
            </a:r>
          </a:p>
          <a:p>
            <a:r>
              <a:t>文獻依據：GUT期刊，2012年8月。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腸胃系統：臭便、脹氣、腹痛、腹瀉、便秘。皮膚：粗糙、搔癢、疹子。神經系統：頭痛、暈眩、疲勞、記憶力下降。肌肉骨骼：頸肩痛、肌肉痛、關節炎。</a:t>
            </a:r>
          </a:p>
          <a:p>
            <a:r>
              <a:t>中越多項，代表腸道問題可能已經影響到全身，不是只有腸胃的事。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黏膜就像城牆，負責把不該進入身體的東西擋在外面；白血球像士兵，負責清除入侵者。城牆出現破洞，未消化完全的顆粒就會『滲漏』進入血液，引發免疫反應——這就是腸漏症。</a:t>
            </a:r>
          </a:p>
          <a:p>
            <a:r>
              <a:t>常見成因：不當飲食、壓力過大、抗生素／PPI等藥物、感染、SIBO、消化酵素不足。</a:t>
            </a:r>
          </a:p>
          <a:p>
            <a:r>
              <a:t>後果分三層，會逐漸升級：急性過敏→慢性食物不耐→自體抗體攻擊自己的組織，影響範圍遍及鼻竇大腦、腎上腺、皮膚代謝、關節腸道。文獻佐證（2018・Nature Microbiology）：低劑量細菌內毒素會導致身體發炎，進而造成肥胖。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腸道修復5R處方：R1排除REMOVE——移除有害成分。R2補充REPLACE——補充消化酵素。R3重建REBUILD——修補受損黏膜。R4重生REBORN——植入益菌。R5維持RETAIN——平衡生活習慣。</a:t>
            </a:r>
          </a:p>
          <a:p>
            <a:r>
              <a:t>很多人會直接買益生菌來吃，但益生元（每週30種以上蔬果）→益生菌→後生元是一整條鏈，只補一段是不夠的。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R1排除：移除糖、過敏原、環境毒素、食品添加物。R2補充：消化酵素，幫助食物完整分解。</a:t>
            </a:r>
          </a:p>
          <a:p>
            <a:r>
              <a:t>R3重建：維生素A、D、E、K、魚油、麩醯胺酸，修補受損黏膜。R4重生：益生質搭配益生菌，讓好菌重新定植。</a:t>
            </a:r>
          </a:p>
          <a:p>
            <a:r>
              <a:t>R5維持：均衡飲食、紓解壓力、適度運動、睡眠品質——前面是『修復』，這一步是『不要讓它壞掉』。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呼應前言提過的肌肉量與基礎代謝率：肌肉不是吃了蛋白質就自動長出來的，前提是腸道要能把蛋白質完整消化、分解成胺基酸，身體才能拿這些胺基酸重新組裝成肌肉這個『零件』。</a:t>
            </a:r>
          </a:p>
          <a:p>
            <a:r>
              <a:t>如果腸道這座工廠在漏水、在故障（呼應前面的腸漏症），就算吃得再『對』，身體也吸收不到該有的養分，肌肉自然也養不起來。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兩個常見迷思：迷思一，油脂攝取變少，糞便反而卡卡；迷思二，纖維吃很多，但油水不足，推不出去。</a:t>
            </a:r>
          </a:p>
          <a:p>
            <a:r>
              <a:t>具體目標：25-38公克／天，但一盤100克高麗菜只有1.1克纖維，份量常常被低估，建議每餐都吃一盤高纖蔬菜。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常見成分警告：台灣酵素最常添加瀉藥成分——氧化鎂、決明子、蘆薈大黃素，這些跟『消化酵素』的功能完全不相關。</a:t>
            </a:r>
          </a:p>
          <a:p>
            <a:r>
              <a:t>很多人吃了『酵素』覺得有效果，其實是瀉藥在起作用，長期依賴反而會讓腸道更懶得自己蠕動。真正的消化酵素分澱粉酵素、蛋白酵素、脂肪酵素、乳糖酵素、蔗糖酵素、纖維素酵素，各自負責不同的食物。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Amber：腰圍-16cm、體重-5kg、體脂-3.2%。Kathy（外商PM）：加入運動後，腰圍、體重、體脂全部再-4，也改善了排便以及痘痘問題——呼應前面提到的『腸漏影響皮膚及代謝』。</a:t>
            </a:r>
          </a:p>
          <a:p>
            <a:r>
              <a:t>這套5R處方不是紙上談兵，是很多學員實際走過、看得到數字變化的方法。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收尾，帶大家回顧今天整堂課的重點，銜接下一堂。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今天這堂課，我們會照這個順序，帶大家搞懂代謝修復的三個關鍵層面：</a:t>
            </a:r>
          </a:p>
          <a:p>
            <a:r>
              <a:t>第一，為什麼吃飽反而能瘦，還有節食對身體真正的影響。</a:t>
            </a:r>
          </a:p>
          <a:p>
            <a:r>
              <a:t>第二，荷爾蒙這個身體的指揮系統，怎麼被節食打亂。</a:t>
            </a:r>
          </a:p>
          <a:p>
            <a:r>
              <a:t>第三，腸胃道消化吸收，包括肌肉量是怎麼被養出來的。</a:t>
            </a:r>
          </a:p>
          <a:p>
            <a:r>
              <a:t>準備好了嗎？我們正式開始。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今天我們學到：為什麼吃飽（吃對、吃夠）就能瘦，節食反而會啟動一連串連鎖反應；荷爾蒙這個指揮系統怎麼被節食打亂，還有睡眠、肝臟、胰島素阻抗這些容易被忽略的角色；腸胃道怎麼消化吸收、5R怎麼修復，還有肌肉是怎麼被養出來的。</a:t>
            </a:r>
          </a:p>
          <a:p>
            <a:r>
              <a:t>今天的內容如果想再複習，我另外準備了一份小作業講義，大家可以下載，實際動手做做看。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下一堂課『蛋白質與代謝』，我們會把今天埋的蛋白質、肌肉量的伏筆完整攤開：蛋白質實際上要吃多少、怎麼安排三餐順序、肌肉要怎麼真正養起來。</a:t>
            </a:r>
          </a:p>
          <a:p>
            <a:r>
              <a:t>準備好了嗎？我們下一堂課見。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單元一開場：為什麼吃飽就能瘦。</a:t>
            </a:r>
          </a:p>
          <a:p>
            <a:r>
              <a:t>這個單元會先講一個好記的正面機制，再反過來看，如果吃不夠、節食，身體會發生什麼事。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先講一個好記的機制：食物生熱效應（TEF）。消化蛋白質本身要消耗掉攝取熱量的20-30%去代謝，碳水只要5-10%，脂肪只要0-3%——同熱量下，蛋白質的產熱效應至少是碳水的3倍。（文獻：Diet-Induced Thermogenesis研究）</a:t>
            </a:r>
          </a:p>
          <a:p>
            <a:r>
              <a:t>另外，蛋白質槓桿假說（出自《食慾科學的秘密》一書）也發現：動物的食慾其實是鎖定『吃到足量蛋白質』為目標，蛋白質比例不夠，就會不自覺吃下更多總熱量去湊——反過來說，刻意吃夠蛋白質，總熱量攝取反而會自然下降。</a:t>
            </a:r>
          </a:p>
          <a:p>
            <a:r>
              <a:t>這就是為什麼『吃飽』（吃對、吃夠，尤其蛋白質）也能瘦，不是靠少吃。</a:t>
            </a:r>
          </a:p>
          <a:p>
            <a:r>
              <a:t>蛋白質實際上要吃多少、怎麼吃，我們留到下一堂『蛋白質與代謝』仔細教。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轉折：如果反過來，故意讓自己吃不夠、節食呢？</a:t>
            </a:r>
          </a:p>
          <a:p>
            <a:r>
              <a:t>一篇Nature研究：80名停經後女性分兩組，一組每天只攝取800大卡，另一組正常吃，16週追蹤腸道菌叢及體重變化。</a:t>
            </a:r>
          </a:p>
          <a:p>
            <a:r>
              <a:t>結果：『嗜糖菌』數量增加，益菌多元性大幅減少，這樣的腸道菌相變化，可以預測復胖機率上升。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六步驟連鎖反應：</a:t>
            </a:r>
          </a:p>
          <a:p>
            <a:r>
              <a:t>1. 熱量減少，吸收營養的益菌被餓死。</a:t>
            </a:r>
          </a:p>
          <a:p>
            <a:r>
              <a:t>2. 『嗜糖』的困難梭狀桿菌增加，破壞腸黏膜。</a:t>
            </a:r>
          </a:p>
          <a:p>
            <a:r>
              <a:t>3. 腸發炎、腹瀉，糞便出現熱量。</a:t>
            </a:r>
          </a:p>
          <a:p>
            <a:r>
              <a:t>4. 體重減輕，但肌肉率與代謝率下降——這是為什麼節食後容易變成『泡芙人』。</a:t>
            </a:r>
          </a:p>
          <a:p>
            <a:r>
              <a:t>5. 嗜糖菌愛吃糖，糖的吸收加倍。</a:t>
            </a:r>
          </a:p>
          <a:p>
            <a:r>
              <a:t>6. 研究把糞便轉移到小鼠身上，發現營養吸收能力也變差——證明這是菌相改變造成的，不是單純意志力問題。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用真實故事建立信任感與共鳴。</a:t>
            </a:r>
          </a:p>
          <a:p>
            <a:r>
              <a:t>她20歲嘗試超過16週的低熱量節食法，引發甲狀腺低下及貧血。</a:t>
            </a:r>
          </a:p>
          <a:p>
            <a:r>
              <a:t>恢復正常飲食後，復胖速度非常快，跟前面Nature研究的結論一模一樣——這不是理論，是真的發生在她自己身上的事。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妳可能查過這些關鍵字：基礎代謝率、減肥停滯期、溜溜球效應。</a:t>
            </a:r>
          </a:p>
          <a:p>
            <a:r>
              <a:t>長期極端節食，身體會啟動保護機制：降低靜息代謝率、增加飢餓感、讓妳吃得更多卻消耗更少——這就是代謝適應。</a:t>
            </a:r>
          </a:p>
          <a:p>
            <a:r>
              <a:t>復胖，往往不是妳不夠自律，是身體在自保。這也呼應前言講過的肌肉量→代謝下降的因果鏈，還有壓力荷爾蒙皮質醇升高、抑制瘦體素作用（Psychosom Med, 2010），這部分下個單元荷爾蒙會再展開。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Relationship Id="rId3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Relationship Id="rId3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Relationship Id="rId3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Relationship Id="rId3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Relationship Id="rId3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Relationship Id="rId3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Relationship Id="rId3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Relationship Id="rId3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Relationship Id="rId3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notesSlide" Target="../notesSlides/notesSlide20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Relationship Id="rId3" Type="http://schemas.openxmlformats.org/officeDocument/2006/relationships/notesSlide" Target="../notesSlides/notesSlide21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Relationship Id="rId3" Type="http://schemas.openxmlformats.org/officeDocument/2006/relationships/notesSlide" Target="../notesSlides/notesSlide2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Relationship Id="rId3" Type="http://schemas.openxmlformats.org/officeDocument/2006/relationships/notesSlide" Target="../notesSlides/notesSlide23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Relationship Id="rId3" Type="http://schemas.openxmlformats.org/officeDocument/2006/relationships/notesSlide" Target="../notesSlides/notesSlide24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Relationship Id="rId3" Type="http://schemas.openxmlformats.org/officeDocument/2006/relationships/notesSlide" Target="../notesSlides/notesSlide25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png"/><Relationship Id="rId3" Type="http://schemas.openxmlformats.org/officeDocument/2006/relationships/notesSlide" Target="../notesSlides/notesSlide26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png"/><Relationship Id="rId3" Type="http://schemas.openxmlformats.org/officeDocument/2006/relationships/notesSlide" Target="../notesSlides/notesSlide2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png"/><Relationship Id="rId3" Type="http://schemas.openxmlformats.org/officeDocument/2006/relationships/notesSlide" Target="../notesSlides/notesSlide28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notesSlide" Target="../notesSlides/notesSlide29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notesSlide" Target="../notesSlides/notesSlide3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notesSlide" Target="../notesSlides/notesSlide30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Relationship Id="rId3" Type="http://schemas.openxmlformats.org/officeDocument/2006/relationships/notesSlide" Target="../notesSlides/notesSlide31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11480"/>
            <a:ext cx="11094415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D271E"/>
                </a:solidFill>
                <a:latin typeface="Microsoft JhengHei"/>
              </a:rPr>
              <a:t>年紀越大，代謝真的會變差嗎？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325880"/>
            <a:ext cx="11094415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B9762A"/>
                </a:solidFill>
                <a:latin typeface="Microsoft JhengHei"/>
              </a:rPr>
              <a:t>《Science》2021年研究，結果跟你想的不一樣</a:t>
            </a:r>
          </a:p>
        </p:txBody>
      </p:sp>
      <p:pic>
        <p:nvPicPr>
          <p:cNvPr id="5" name="Picture 4" descr="00_pontzer_age_metabolis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1557" y="1920240"/>
            <a:ext cx="5088581" cy="44348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" y="6400800"/>
            <a:ext cx="27432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7C8A78"/>
                </a:solidFill>
                <a:latin typeface="Microsoft JhengHei"/>
              </a:rPr>
              <a:t>第一堂・代謝修復　1/31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9ED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11094415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800" b="1">
                <a:solidFill>
                  <a:srgbClr val="1D271E"/>
                </a:solidFill>
                <a:latin typeface="Microsoft JhengHei"/>
              </a:rPr>
              <a:t>單元二・荷爾蒙：身體的指揮系統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920240"/>
            <a:ext cx="11094415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900" b="0">
                <a:solidFill>
                  <a:srgbClr val="B9762A"/>
                </a:solidFill>
                <a:latin typeface="Microsoft JhengHei"/>
              </a:rPr>
              <a:t>決定妳餓不餓、囤不囤脂肪、代謝快不快</a:t>
            </a:r>
          </a:p>
        </p:txBody>
      </p:sp>
      <p:pic>
        <p:nvPicPr>
          <p:cNvPr id="5" name="Picture 4" descr="04_engine1_hormo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5647" y="2880360"/>
            <a:ext cx="3200400" cy="3200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" y="6400800"/>
            <a:ext cx="27432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7C8A78"/>
                </a:solidFill>
                <a:latin typeface="Microsoft JhengHei"/>
              </a:rPr>
              <a:t>第一堂・代謝修復　10/31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11480"/>
            <a:ext cx="11094415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200" b="1">
                <a:solidFill>
                  <a:srgbClr val="1D271E"/>
                </a:solidFill>
                <a:latin typeface="Microsoft JhengHei"/>
              </a:rPr>
              <a:t>妳是哪一種荷爾蒙失調？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325880"/>
            <a:ext cx="11094415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0">
                <a:solidFill>
                  <a:srgbClr val="B9762A"/>
                </a:solidFill>
                <a:latin typeface="Microsoft JhengHei"/>
              </a:rPr>
              <a:t>六大類型，快速抓出自己的方向</a:t>
            </a:r>
          </a:p>
        </p:txBody>
      </p:sp>
      <p:pic>
        <p:nvPicPr>
          <p:cNvPr id="5" name="Picture 4" descr="H00_six_rin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1347" y="1965960"/>
            <a:ext cx="3429000" cy="34290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2392527" y="5806440"/>
            <a:ext cx="1097280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黃體素過低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4399" y="5806440"/>
            <a:ext cx="1097280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雌激素過低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916271" y="5806440"/>
            <a:ext cx="1097280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雄激素過多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178143" y="5806440"/>
            <a:ext cx="1097280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雌激素過多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440015" y="5806440"/>
            <a:ext cx="1097280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皮質醇失衡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701887" y="5806440"/>
            <a:ext cx="1097280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甲狀腺低下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6400800"/>
            <a:ext cx="27432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7C8A78"/>
                </a:solidFill>
                <a:latin typeface="Microsoft JhengHei"/>
              </a:rPr>
              <a:t>第一堂・代謝修復　11/31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11480"/>
            <a:ext cx="11094415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200" b="1">
                <a:solidFill>
                  <a:srgbClr val="1D271E"/>
                </a:solidFill>
                <a:latin typeface="Microsoft JhengHei"/>
              </a:rPr>
              <a:t>睡眠，也是荷爾蒙的一部分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325880"/>
            <a:ext cx="11094415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0">
                <a:solidFill>
                  <a:srgbClr val="B9762A"/>
                </a:solidFill>
                <a:latin typeface="Microsoft JhengHei"/>
              </a:rPr>
              <a:t>睡不好，飢餓素會上升、瘦素會下降</a:t>
            </a:r>
          </a:p>
        </p:txBody>
      </p:sp>
      <p:pic>
        <p:nvPicPr>
          <p:cNvPr id="5" name="Picture 4" descr="P41_slee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8547" y="1737360"/>
            <a:ext cx="2514600" cy="25146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3517239" y="4434840"/>
            <a:ext cx="1737360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睡眠不足→飢餓素上升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19191" y="4434840"/>
            <a:ext cx="1737360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瘦素下降→難有飽足感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321143" y="4434840"/>
            <a:ext cx="1353312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不是意志力問題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5074920"/>
            <a:ext cx="11094415" cy="777240"/>
          </a:xfrm>
          <a:prstGeom prst="roundRect">
            <a:avLst/>
          </a:prstGeom>
          <a:solidFill>
            <a:srgbClr val="F2E2C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22860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穩定睡眠：固定作息時間・睡前少3C藍光・下午後少咖啡因・白天曬太陽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400800"/>
            <a:ext cx="27432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7C8A78"/>
                </a:solidFill>
                <a:latin typeface="Microsoft JhengHei"/>
              </a:rPr>
              <a:t>第一堂・代謝修復　12/31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11480"/>
            <a:ext cx="11094415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200" b="1">
                <a:solidFill>
                  <a:srgbClr val="1D271E"/>
                </a:solidFill>
                <a:latin typeface="Microsoft JhengHei"/>
              </a:rPr>
              <a:t>皮質醇：從過高，走向過低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325880"/>
            <a:ext cx="11094415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0">
                <a:solidFill>
                  <a:srgbClr val="B9762A"/>
                </a:solidFill>
                <a:latin typeface="Microsoft JhengHei"/>
              </a:rPr>
              <a:t>同一條壓力曲線的前後兩段，穩定它有幾個關鍵動作</a:t>
            </a:r>
          </a:p>
        </p:txBody>
      </p:sp>
      <p:pic>
        <p:nvPicPr>
          <p:cNvPr id="5" name="Picture 4" descr="EA_cortisol_curv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8547" y="1737360"/>
            <a:ext cx="2514600" cy="25146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3764127" y="4434840"/>
            <a:ext cx="2249424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警戒期：緊繃・嗜糖・腹圍變大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178143" y="4434840"/>
            <a:ext cx="2249424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衰竭期：下午沒元氣・凌晨失眠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5074920"/>
            <a:ext cx="11094415" cy="777240"/>
          </a:xfrm>
          <a:prstGeom prst="roundRect">
            <a:avLst/>
          </a:prstGeom>
          <a:solidFill>
            <a:srgbClr val="F2E2C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22860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穩定皮質醇：規律作息・規律三餐・適度運動（避免過度訓練）・壓力紓解練習・少咖啡因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6400800"/>
            <a:ext cx="27432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7C8A78"/>
                </a:solidFill>
                <a:latin typeface="Microsoft JhengHei"/>
              </a:rPr>
              <a:t>第一堂・代謝修復　13/31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11480"/>
            <a:ext cx="11094415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200" b="1">
                <a:solidFill>
                  <a:srgbClr val="1D271E"/>
                </a:solidFill>
                <a:latin typeface="Microsoft JhengHei"/>
              </a:rPr>
              <a:t>黃體素與雌激素：女性週期荷爾蒙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325880"/>
            <a:ext cx="11094415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0">
                <a:solidFill>
                  <a:srgbClr val="B9762A"/>
                </a:solidFill>
                <a:latin typeface="Microsoft JhengHei"/>
              </a:rPr>
              <a:t>經前症候群、腫脹易怒、又乾又暴躁，是哪一種？</a:t>
            </a:r>
          </a:p>
        </p:txBody>
      </p:sp>
      <p:pic>
        <p:nvPicPr>
          <p:cNvPr id="5" name="Picture 4" descr="EB_progesterone_l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1347" y="1965960"/>
            <a:ext cx="3429000" cy="34290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2685135" y="5806440"/>
            <a:ext cx="2249424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黃體素過低：經前症候群・失眠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099151" y="5806440"/>
            <a:ext cx="2121408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雌激素過高：腫脹・經血量大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385151" y="5806440"/>
            <a:ext cx="2121408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雌激素過低：乾燥・情緒脆弱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6400800"/>
            <a:ext cx="27432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7C8A78"/>
                </a:solidFill>
                <a:latin typeface="Microsoft JhengHei"/>
              </a:rPr>
              <a:t>第一堂・代謝修復　14/31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11480"/>
            <a:ext cx="11094415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200" b="1">
                <a:solidFill>
                  <a:srgbClr val="1D271E"/>
                </a:solidFill>
                <a:latin typeface="Microsoft JhengHei"/>
              </a:rPr>
              <a:t>雄激素過高與多囊性卵巢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325880"/>
            <a:ext cx="11094415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0">
                <a:solidFill>
                  <a:srgbClr val="B9762A"/>
                </a:solidFill>
                <a:latin typeface="Microsoft JhengHei"/>
              </a:rPr>
              <a:t>痤瘡、卵巢囊腫、體毛增生？飲食上可以這樣調整</a:t>
            </a:r>
          </a:p>
        </p:txBody>
      </p:sp>
      <p:pic>
        <p:nvPicPr>
          <p:cNvPr id="5" name="Picture 4" descr="EC_androgen_high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1347" y="1965960"/>
            <a:ext cx="3429000" cy="34290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2118207" y="5806440"/>
            <a:ext cx="1865376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臉胸手臂毛髮增生・痤瘡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148175" y="5806440"/>
            <a:ext cx="2249424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月經週期超過35天・卵巢囊腫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562191" y="5806440"/>
            <a:ext cx="1609344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全穀取代白飯白麵包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336127" y="5806440"/>
            <a:ext cx="1737360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避開含糖飲料精緻甜點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400800"/>
            <a:ext cx="27432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7C8A78"/>
                </a:solidFill>
                <a:latin typeface="Microsoft JhengHei"/>
              </a:rPr>
              <a:t>第一堂・代謝修復　15/31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11480"/>
            <a:ext cx="11094415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200" b="1">
                <a:solidFill>
                  <a:srgbClr val="1D271E"/>
                </a:solidFill>
                <a:latin typeface="Microsoft JhengHei"/>
              </a:rPr>
              <a:t>甲狀腺過低：代謝的油門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325880"/>
            <a:ext cx="11094415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0">
                <a:solidFill>
                  <a:srgbClr val="B9762A"/>
                </a:solidFill>
                <a:latin typeface="Microsoft JhengHei"/>
              </a:rPr>
              <a:t>體重增加減不掉、心跳緩慢？甲狀腺可能是關鍵</a:t>
            </a:r>
          </a:p>
        </p:txBody>
      </p:sp>
      <p:pic>
        <p:nvPicPr>
          <p:cNvPr id="5" name="Picture 4" descr="ED_thyroid_l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8547" y="1737360"/>
            <a:ext cx="2514600" cy="25146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2438247" y="4434840"/>
            <a:ext cx="1353312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脫髮・皮膚乾燥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956151" y="4434840"/>
            <a:ext cx="1737360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體重增加9公斤減不掉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858103" y="4434840"/>
            <a:ext cx="1737360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心跳緩慢&lt;60下/分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760055" y="4434840"/>
            <a:ext cx="1993392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排便&lt;1次/天・頭痛復發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5074920"/>
            <a:ext cx="11094415" cy="777240"/>
          </a:xfrm>
          <a:prstGeom prst="roundRect">
            <a:avLst/>
          </a:prstGeom>
          <a:solidFill>
            <a:srgbClr val="F2E2C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22860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關鍵營養素：碘（海帶紫菜海鮮）・硒（巴西堅果）・鋅（海鮮堅果蛋）・優質蛋白質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6400800"/>
            <a:ext cx="27432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7C8A78"/>
                </a:solidFill>
                <a:latin typeface="Microsoft JhengHei"/>
              </a:rPr>
              <a:t>第一堂・代謝修復　16/31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11480"/>
            <a:ext cx="11094415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200" b="1">
                <a:solidFill>
                  <a:srgbClr val="1D271E"/>
                </a:solidFill>
                <a:latin typeface="Microsoft JhengHei"/>
              </a:rPr>
              <a:t>胰島素阻抗與代謝症候群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325880"/>
            <a:ext cx="11094415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0">
                <a:solidFill>
                  <a:srgbClr val="B9762A"/>
                </a:solidFill>
                <a:latin typeface="Microsoft JhengHei"/>
              </a:rPr>
              <a:t>不是靠單一招式，是整套生活習慣一起調整</a:t>
            </a:r>
          </a:p>
        </p:txBody>
      </p:sp>
      <p:pic>
        <p:nvPicPr>
          <p:cNvPr id="5" name="Picture 4" descr="Q4_insulin_resistan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1347" y="1965960"/>
            <a:ext cx="3429000" cy="34290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2941167" y="5806440"/>
            <a:ext cx="1865376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三高兩害：血壓血糖血脂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971135" y="5806440"/>
            <a:ext cx="1865376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腹部肥胖・好膽固醇偏低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001103" y="5806440"/>
            <a:ext cx="2249424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飲食順序：蛋白質→纖維→碳水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6400800"/>
            <a:ext cx="27432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7C8A78"/>
                </a:solidFill>
                <a:latin typeface="Microsoft JhengHei"/>
              </a:rPr>
              <a:t>第一堂・代謝修復　17/31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11480"/>
            <a:ext cx="11094415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200" b="1">
                <a:solidFill>
                  <a:srgbClr val="1D271E"/>
                </a:solidFill>
                <a:latin typeface="Microsoft JhengHei"/>
              </a:rPr>
              <a:t>肝臟：荷爾蒙代謝的幕後推手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325880"/>
            <a:ext cx="11094415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0">
                <a:solidFill>
                  <a:srgbClr val="B9762A"/>
                </a:solidFill>
                <a:latin typeface="Microsoft JhengHei"/>
              </a:rPr>
              <a:t>用完的荷爾蒙，要靠肝臟分解、代謝掉</a:t>
            </a:r>
          </a:p>
        </p:txBody>
      </p:sp>
      <p:pic>
        <p:nvPicPr>
          <p:cNvPr id="5" name="Picture 4" descr="P43_liv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8547" y="1737360"/>
            <a:ext cx="2514600" cy="25146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2621127" y="4434840"/>
            <a:ext cx="1993392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肝臟負責分解用完的荷爾蒙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779111" y="4434840"/>
            <a:ext cx="2633472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需要維生素・礦物質・胺基酸・植化素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577175" y="4434840"/>
            <a:ext cx="1993392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營養不夠→荷爾蒙代謝不掉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5074920"/>
            <a:ext cx="11094415" cy="777240"/>
          </a:xfrm>
          <a:prstGeom prst="roundRect">
            <a:avLst/>
          </a:prstGeom>
          <a:solidFill>
            <a:srgbClr val="F2E2C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22860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怎麼幫肝臟：十字花科蔬菜・足量優質蛋白質・深色蔬果維生素C・少酒精加工食品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400800"/>
            <a:ext cx="27432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7C8A78"/>
                </a:solidFill>
                <a:latin typeface="Microsoft JhengHei"/>
              </a:rPr>
              <a:t>第一堂・代謝修復　18/31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9ED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11094415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800" b="1">
                <a:solidFill>
                  <a:srgbClr val="1D271E"/>
                </a:solidFill>
                <a:latin typeface="Microsoft JhengHei"/>
              </a:rPr>
              <a:t>單元三・腸胃道：消化吸收與順暢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920240"/>
            <a:ext cx="11094415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900" b="0">
                <a:solidFill>
                  <a:srgbClr val="B9762A"/>
                </a:solidFill>
                <a:latin typeface="Microsoft JhengHei"/>
              </a:rPr>
              <a:t>決定妳吸收了什麼，也養出妳的肌肉</a:t>
            </a:r>
          </a:p>
        </p:txBody>
      </p:sp>
      <p:pic>
        <p:nvPicPr>
          <p:cNvPr id="5" name="Picture 4" descr="05_engine2_gu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5647" y="2880360"/>
            <a:ext cx="3200400" cy="3200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" y="6400800"/>
            <a:ext cx="27432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7C8A78"/>
                </a:solidFill>
                <a:latin typeface="Microsoft JhengHei"/>
              </a:rPr>
              <a:t>第一堂・代謝修復　19/31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11480"/>
            <a:ext cx="11094415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200" b="1">
                <a:solidFill>
                  <a:srgbClr val="1D271E"/>
                </a:solidFill>
                <a:latin typeface="Microsoft JhengHei"/>
              </a:rPr>
              <a:t>真正的兇手，是肌肉量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325880"/>
            <a:ext cx="11094415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0">
                <a:solidFill>
                  <a:srgbClr val="B9762A"/>
                </a:solidFill>
                <a:latin typeface="Microsoft JhengHei"/>
              </a:rPr>
              <a:t>基礎代謝率63%由「非脂肪組織量」決定，年齡只佔2%</a:t>
            </a:r>
          </a:p>
        </p:txBody>
      </p:sp>
      <p:pic>
        <p:nvPicPr>
          <p:cNvPr id="5" name="Picture 4" descr="02_problem_yoy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1347" y="1965960"/>
            <a:ext cx="3429000" cy="34290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3206343" y="5806440"/>
            <a:ext cx="1353312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肌肉量沒被維持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724247" y="5806440"/>
            <a:ext cx="1353312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基礎代謝率下降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42151" y="5806440"/>
            <a:ext cx="1097280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遇到停滯期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504023" y="5806440"/>
            <a:ext cx="1481328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復胖囤脂＝溜溜球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400800"/>
            <a:ext cx="27432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7C8A78"/>
                </a:solidFill>
                <a:latin typeface="Microsoft JhengHei"/>
              </a:rPr>
              <a:t>第一堂・代謝修復　2/31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11480"/>
            <a:ext cx="11094415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200" b="1">
                <a:solidFill>
                  <a:srgbClr val="1D271E"/>
                </a:solidFill>
                <a:latin typeface="Microsoft JhengHei"/>
              </a:rPr>
              <a:t>腸道好，人不老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325880"/>
            <a:ext cx="11094415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0">
                <a:solidFill>
                  <a:srgbClr val="B9762A"/>
                </a:solidFill>
                <a:latin typeface="Microsoft JhengHei"/>
              </a:rPr>
              <a:t>健康的腸道取決於三件事</a:t>
            </a:r>
          </a:p>
        </p:txBody>
      </p:sp>
      <p:pic>
        <p:nvPicPr>
          <p:cNvPr id="5" name="Picture 4" descr="A01_three_pillar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1347" y="1965960"/>
            <a:ext cx="3429000" cy="34290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532991" y="5806440"/>
            <a:ext cx="2633472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Microbiota 腸道微生物群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331055" y="5806440"/>
            <a:ext cx="3017520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Mucosal Barrier 黏膜障壁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513167" y="5806440"/>
            <a:ext cx="3145536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Intestinal Nerve 腸道神經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6400800"/>
            <a:ext cx="27432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7C8A78"/>
                </a:solidFill>
                <a:latin typeface="Microsoft JhengHei"/>
              </a:rPr>
              <a:t>第一堂・代謝修復　20/31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11480"/>
            <a:ext cx="11094415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200" b="1">
                <a:solidFill>
                  <a:srgbClr val="1D271E"/>
                </a:solidFill>
                <a:latin typeface="Microsoft JhengHei"/>
              </a:rPr>
              <a:t>妳的腸道還好嗎？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325880"/>
            <a:ext cx="11094415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0">
                <a:solidFill>
                  <a:srgbClr val="B9762A"/>
                </a:solidFill>
                <a:latin typeface="Microsoft JhengHei"/>
              </a:rPr>
              <a:t>五大身體系統的症狀，妳中了幾項？</a:t>
            </a:r>
          </a:p>
        </p:txBody>
      </p:sp>
      <p:pic>
        <p:nvPicPr>
          <p:cNvPr id="5" name="Picture 4" descr="A02_checklis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1347" y="1965960"/>
            <a:ext cx="3429000" cy="34290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2694279" y="5806440"/>
            <a:ext cx="1865376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腸胃：脹氣・便秘・腹瀉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724247" y="5806440"/>
            <a:ext cx="1481328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皮膚：粗糙・搔癢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370167" y="5806440"/>
            <a:ext cx="1481328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神經：頭痛・疲勞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016087" y="5806440"/>
            <a:ext cx="1481328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肌肉骨骼：關節炎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400800"/>
            <a:ext cx="27432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7C8A78"/>
                </a:solidFill>
                <a:latin typeface="Microsoft JhengHei"/>
              </a:rPr>
              <a:t>第一堂・代謝修復　21/31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11480"/>
            <a:ext cx="11094415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200" b="1">
                <a:solidFill>
                  <a:srgbClr val="1D271E"/>
                </a:solidFill>
                <a:latin typeface="Microsoft JhengHei"/>
              </a:rPr>
              <a:t>腸漏症：城牆被攻破了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325880"/>
            <a:ext cx="11094415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0">
                <a:solidFill>
                  <a:srgbClr val="B9762A"/>
                </a:solidFill>
                <a:latin typeface="Microsoft JhengHei"/>
              </a:rPr>
              <a:t>成因很多，後果會一路升級，影響遍及全身</a:t>
            </a:r>
          </a:p>
        </p:txBody>
      </p:sp>
      <p:pic>
        <p:nvPicPr>
          <p:cNvPr id="5" name="Picture 4" descr="A03_breached_wal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1347" y="1965960"/>
            <a:ext cx="3429000" cy="34290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2685135" y="5806440"/>
            <a:ext cx="1609344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黏膜＝城牆・防禦力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459071" y="5806440"/>
            <a:ext cx="2505456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常見成因：飲食・壓力・藥物・感染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129119" y="5806440"/>
            <a:ext cx="2377440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後果：過敏→食物不耐→自體免疫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6400800"/>
            <a:ext cx="27432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7C8A78"/>
                </a:solidFill>
                <a:latin typeface="Microsoft JhengHei"/>
              </a:rPr>
              <a:t>第一堂・代謝修復　22/31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11480"/>
            <a:ext cx="11094415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200" b="1">
                <a:solidFill>
                  <a:srgbClr val="1D271E"/>
                </a:solidFill>
                <a:latin typeface="Microsoft JhengHei"/>
              </a:rPr>
              <a:t>核心框架：腸道修復5R處方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325880"/>
            <a:ext cx="11094415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0">
                <a:solidFill>
                  <a:srgbClr val="B9762A"/>
                </a:solidFill>
                <a:latin typeface="Microsoft JhengHei"/>
              </a:rPr>
              <a:t>這是今天要帶走的核心工具</a:t>
            </a:r>
          </a:p>
        </p:txBody>
      </p:sp>
      <p:pic>
        <p:nvPicPr>
          <p:cNvPr id="5" name="Picture 4" descr="A09_five_r_rin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1347" y="1965960"/>
            <a:ext cx="3429000" cy="34290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615287" y="5806440"/>
            <a:ext cx="1609344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排除 REMOVE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389223" y="5806440"/>
            <a:ext cx="1737360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補充 REPLACE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291175" y="5806440"/>
            <a:ext cx="1737360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重建 REBUILD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193127" y="5806440"/>
            <a:ext cx="1609344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重生 REBORN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967063" y="5806440"/>
            <a:ext cx="1609344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維持 RETAIN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6400800"/>
            <a:ext cx="27432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7C8A78"/>
                </a:solidFill>
                <a:latin typeface="Microsoft JhengHei"/>
              </a:rPr>
              <a:t>第一堂・代謝修復　23/31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11480"/>
            <a:ext cx="11094415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200" b="1">
                <a:solidFill>
                  <a:srgbClr val="1D271E"/>
                </a:solidFill>
                <a:latin typeface="Microsoft JhengHei"/>
              </a:rPr>
              <a:t>5R怎麼做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325880"/>
            <a:ext cx="11094415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0">
                <a:solidFill>
                  <a:srgbClr val="B9762A"/>
                </a:solidFill>
                <a:latin typeface="Microsoft JhengHei"/>
              </a:rPr>
              <a:t>從移除傷害，到重建、重生、長期維持</a:t>
            </a:r>
          </a:p>
        </p:txBody>
      </p:sp>
      <p:pic>
        <p:nvPicPr>
          <p:cNvPr id="5" name="Picture 4" descr="A10_remove_repla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1347" y="1965960"/>
            <a:ext cx="3429000" cy="34290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103223" y="5806440"/>
            <a:ext cx="1993392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排除：糖・過敏原・添加物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261207" y="5806440"/>
            <a:ext cx="1353312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補充：消化酵素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779111" y="5806440"/>
            <a:ext cx="2121408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重建：維生素ADEK・魚油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065111" y="5806440"/>
            <a:ext cx="1737360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重生：益生質・益生菌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967063" y="5806440"/>
            <a:ext cx="2121408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維持：均衡飲食・睡眠・運動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6400800"/>
            <a:ext cx="27432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7C8A78"/>
                </a:solidFill>
                <a:latin typeface="Microsoft JhengHei"/>
              </a:rPr>
              <a:t>第一堂・代謝修復　24/31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11480"/>
            <a:ext cx="11094415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200" b="1">
                <a:solidFill>
                  <a:srgbClr val="1D271E"/>
                </a:solidFill>
                <a:latin typeface="Microsoft JhengHei"/>
              </a:rPr>
              <a:t>肌肉，是消化吸收養出來的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325880"/>
            <a:ext cx="11094415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0">
                <a:solidFill>
                  <a:srgbClr val="B9762A"/>
                </a:solidFill>
                <a:latin typeface="Microsoft JhengHei"/>
              </a:rPr>
              <a:t>蛋白質被分解成胺基酸，才能重新組裝成身體需要的零件</a:t>
            </a:r>
          </a:p>
        </p:txBody>
      </p:sp>
      <p:pic>
        <p:nvPicPr>
          <p:cNvPr id="5" name="Picture 4" descr="P42_musc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1347" y="1965960"/>
            <a:ext cx="3429000" cy="34290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3133191" y="5806440"/>
            <a:ext cx="1865376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完整消化→分解成胺基酸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163159" y="5806440"/>
            <a:ext cx="1865376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胺基酸→重新組裝成肌肉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193127" y="5806440"/>
            <a:ext cx="1865376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腸道不好→吸收不到養分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6400800"/>
            <a:ext cx="27432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7C8A78"/>
                </a:solidFill>
                <a:latin typeface="Microsoft JhengHei"/>
              </a:rPr>
              <a:t>第一堂・代謝修復　25/31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11480"/>
            <a:ext cx="11094415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200" b="1">
                <a:solidFill>
                  <a:srgbClr val="1D271E"/>
                </a:solidFill>
                <a:latin typeface="Microsoft JhengHei"/>
              </a:rPr>
              <a:t>腸道順暢實戰：迷思與纖維目標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325880"/>
            <a:ext cx="11094415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0">
                <a:solidFill>
                  <a:srgbClr val="B9762A"/>
                </a:solidFill>
                <a:latin typeface="Microsoft JhengHei"/>
              </a:rPr>
              <a:t>很多人纖維吃很多，便秘還是好不了</a:t>
            </a:r>
          </a:p>
        </p:txBody>
      </p:sp>
      <p:pic>
        <p:nvPicPr>
          <p:cNvPr id="5" name="Picture 4" descr="B08_myth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1347" y="1965960"/>
            <a:ext cx="3429000" cy="34290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3133191" y="5806440"/>
            <a:ext cx="1481328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迷思一：油脂太少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779111" y="5806440"/>
            <a:ext cx="1993392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迷思二：纖維多但油水不足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937095" y="5806440"/>
            <a:ext cx="2121408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目標：25-38g纖維/天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6400800"/>
            <a:ext cx="27432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7C8A78"/>
                </a:solidFill>
                <a:latin typeface="Microsoft JhengHei"/>
              </a:rPr>
              <a:t>第一堂・代謝修復　26/31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11480"/>
            <a:ext cx="11094415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200" b="1">
                <a:solidFill>
                  <a:srgbClr val="1D271E"/>
                </a:solidFill>
                <a:latin typeface="Microsoft JhengHei"/>
              </a:rPr>
              <a:t>妳吃的酵素，可能是瀉藥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325880"/>
            <a:ext cx="11094415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0">
                <a:solidFill>
                  <a:srgbClr val="B9762A"/>
                </a:solidFill>
                <a:latin typeface="Microsoft JhengHei"/>
              </a:rPr>
              <a:t>台灣酵素最常添加的成分，跟消化酵素完全不相關</a:t>
            </a:r>
          </a:p>
        </p:txBody>
      </p:sp>
      <p:pic>
        <p:nvPicPr>
          <p:cNvPr id="5" name="Picture 4" descr="B14_enzyme_warnin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1347" y="1965960"/>
            <a:ext cx="3429000" cy="34290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4157319" y="5806440"/>
            <a:ext cx="1481328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成分警告：氧化鎂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803239" y="5806440"/>
            <a:ext cx="969264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決明子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937095" y="5806440"/>
            <a:ext cx="1097280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蘆薈大黃素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6400800"/>
            <a:ext cx="27432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7C8A78"/>
                </a:solidFill>
                <a:latin typeface="Microsoft JhengHei"/>
              </a:rPr>
              <a:t>第一堂・代謝修復　27/31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11480"/>
            <a:ext cx="11094415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200" b="1">
                <a:solidFill>
                  <a:srgbClr val="1D271E"/>
                </a:solidFill>
                <a:latin typeface="Microsoft JhengHei"/>
              </a:rPr>
              <a:t>真實故事：學員做到了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325880"/>
            <a:ext cx="11094415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0">
                <a:solidFill>
                  <a:srgbClr val="B9762A"/>
                </a:solidFill>
                <a:latin typeface="Microsoft JhengHei"/>
              </a:rPr>
              <a:t>這套框架不是理論，是真實學員走過的路</a:t>
            </a:r>
          </a:p>
        </p:txBody>
      </p:sp>
      <p:pic>
        <p:nvPicPr>
          <p:cNvPr id="5" name="Picture 4" descr="A13_succes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1347" y="1965960"/>
            <a:ext cx="3429000" cy="34290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2813151" y="5806440"/>
            <a:ext cx="2121408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Amber 腰圍-16cm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099151" y="5806440"/>
            <a:ext cx="1993392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Amber 體重-5kg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257135" y="5806440"/>
            <a:ext cx="2121408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Amber 體脂-3.2%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6400800"/>
            <a:ext cx="27432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7C8A78"/>
                </a:solidFill>
                <a:latin typeface="Microsoft JhengHei"/>
              </a:rPr>
              <a:t>第一堂・代謝修復　28/31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9ED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11094415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800" b="1">
                <a:solidFill>
                  <a:srgbClr val="1D271E"/>
                </a:solidFill>
                <a:latin typeface="Microsoft JhengHei"/>
              </a:rPr>
              <a:t>今天學到的三件事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920240"/>
            <a:ext cx="11094415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900" b="0">
                <a:solidFill>
                  <a:srgbClr val="B9762A"/>
                </a:solidFill>
                <a:latin typeface="Microsoft JhengHei"/>
              </a:rPr>
              <a:t>從破解迷思，到荷爾蒙、腸胃道的完整拼圖</a:t>
            </a:r>
          </a:p>
        </p:txBody>
      </p:sp>
      <p:pic>
        <p:nvPicPr>
          <p:cNvPr id="5" name="Picture 4" descr="A01_three_pillar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5647" y="2880360"/>
            <a:ext cx="3200400" cy="3200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" y="6400800"/>
            <a:ext cx="27432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7C8A78"/>
                </a:solidFill>
                <a:latin typeface="Microsoft JhengHei"/>
              </a:rPr>
              <a:t>第一堂・代謝修復　29/31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11480"/>
            <a:ext cx="11094415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200" b="1">
                <a:solidFill>
                  <a:srgbClr val="1D271E"/>
                </a:solidFill>
                <a:latin typeface="Microsoft JhengHei"/>
              </a:rPr>
              <a:t>今天，我們會學到⋯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325880"/>
            <a:ext cx="11094415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0">
                <a:solidFill>
                  <a:srgbClr val="B9762A"/>
                </a:solidFill>
                <a:latin typeface="Microsoft JhengHei"/>
              </a:rPr>
              <a:t>代謝修復的三個關鍵層面</a:t>
            </a:r>
          </a:p>
        </p:txBody>
      </p:sp>
      <p:pic>
        <p:nvPicPr>
          <p:cNvPr id="5" name="Picture 4" descr="A01_three_pillar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1347" y="1965960"/>
            <a:ext cx="3429000" cy="34290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3837279" y="5806440"/>
            <a:ext cx="1481328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為什麼吃飽就能瘦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3199" y="5806440"/>
            <a:ext cx="1353312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荷爾蒙指揮系統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001103" y="5806440"/>
            <a:ext cx="1353312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腸胃道消化吸收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6400800"/>
            <a:ext cx="27432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7C8A78"/>
                </a:solidFill>
                <a:latin typeface="Microsoft JhengHei"/>
              </a:rPr>
              <a:t>第一堂・代謝修復　3/31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11480"/>
            <a:ext cx="11094415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200" b="1">
                <a:solidFill>
                  <a:srgbClr val="1D271E"/>
                </a:solidFill>
                <a:latin typeface="Microsoft JhengHei"/>
              </a:rPr>
              <a:t>今天學到的三件事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325880"/>
            <a:ext cx="11094415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0">
                <a:solidFill>
                  <a:srgbClr val="B9762A"/>
                </a:solidFill>
                <a:latin typeface="Microsoft JhengHei"/>
              </a:rPr>
              <a:t>從破解迷思，到荷爾蒙、腸胃道的完整拼圖</a:t>
            </a:r>
          </a:p>
        </p:txBody>
      </p:sp>
      <p:pic>
        <p:nvPicPr>
          <p:cNvPr id="5" name="Picture 4" descr="A01_three_pillar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1347" y="1965960"/>
            <a:ext cx="3429000" cy="34290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917039" y="5806440"/>
            <a:ext cx="2889504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為什麼吃飽就能瘦：不是少吃，是吃夠吃對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971135" y="5806440"/>
            <a:ext cx="2633472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荷爾蒙：節食如何打亂身體的指揮系統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69199" y="5806440"/>
            <a:ext cx="2505456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腸胃道：消化吸收，也養出妳的肌肉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6400800"/>
            <a:ext cx="27432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7C8A78"/>
                </a:solidFill>
                <a:latin typeface="Microsoft JhengHei"/>
              </a:rPr>
              <a:t>第一堂・代謝修復　30/31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11480"/>
            <a:ext cx="11094415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200" b="1">
                <a:solidFill>
                  <a:srgbClr val="1D271E"/>
                </a:solidFill>
                <a:latin typeface="Microsoft JhengHei"/>
              </a:rPr>
              <a:t>下一堂課，我們會更深入⋯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325880"/>
            <a:ext cx="11094415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0">
                <a:solidFill>
                  <a:srgbClr val="B9762A"/>
                </a:solidFill>
                <a:latin typeface="Microsoft JhengHei"/>
              </a:rPr>
              <a:t>蛋白質與代謝</a:t>
            </a:r>
          </a:p>
        </p:txBody>
      </p:sp>
      <p:pic>
        <p:nvPicPr>
          <p:cNvPr id="5" name="Picture 4" descr="P42_musc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1347" y="1965960"/>
            <a:ext cx="3429000" cy="34290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3581247" y="5806440"/>
            <a:ext cx="1609344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蛋白質實際要吃多少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355183" y="5806440"/>
            <a:ext cx="1481328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怎麼安排三餐順序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001103" y="5806440"/>
            <a:ext cx="1609344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肌肉怎麼真正養起來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6400800"/>
            <a:ext cx="27432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7C8A78"/>
                </a:solidFill>
                <a:latin typeface="Microsoft JhengHei"/>
              </a:rPr>
              <a:t>第一堂・代謝修復　31/31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9ED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11094415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800" b="1">
                <a:solidFill>
                  <a:srgbClr val="1D271E"/>
                </a:solidFill>
                <a:latin typeface="Microsoft JhengHei"/>
              </a:rPr>
              <a:t>單元一・為什麼吃飽就能瘦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920240"/>
            <a:ext cx="11094415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900" b="0">
                <a:solidFill>
                  <a:srgbClr val="B9762A"/>
                </a:solidFill>
                <a:latin typeface="Microsoft JhengHei"/>
              </a:rPr>
              <a:t>不是少吃，是吃對、吃夠</a:t>
            </a:r>
          </a:p>
        </p:txBody>
      </p:sp>
      <p:pic>
        <p:nvPicPr>
          <p:cNvPr id="5" name="Picture 4" descr="Q5_balanced_pla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5647" y="2880360"/>
            <a:ext cx="3200400" cy="3200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" y="6400800"/>
            <a:ext cx="27432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7C8A78"/>
                </a:solidFill>
                <a:latin typeface="Microsoft JhengHei"/>
              </a:rPr>
              <a:t>第一堂・代謝修復　4/31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11480"/>
            <a:ext cx="11094415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200" b="1">
                <a:solidFill>
                  <a:srgbClr val="1D271E"/>
                </a:solidFill>
                <a:latin typeface="Microsoft JhengHei"/>
              </a:rPr>
              <a:t>蛋白質，讓妳吃飽也能瘦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325880"/>
            <a:ext cx="11094415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0">
                <a:solidFill>
                  <a:srgbClr val="B9762A"/>
                </a:solidFill>
                <a:latin typeface="Microsoft JhengHei"/>
              </a:rPr>
              <a:t>消化蛋白質本身就比較耗能，吃夠蛋白質食慾也會被滿足</a:t>
            </a:r>
          </a:p>
        </p:txBody>
      </p:sp>
      <p:pic>
        <p:nvPicPr>
          <p:cNvPr id="5" name="Picture 4" descr="Q5_balanced_pla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1347" y="1965960"/>
            <a:ext cx="3429000" cy="34290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3005175" y="5806440"/>
            <a:ext cx="2121408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消化蛋白質耗能20-30%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291175" y="5806440"/>
            <a:ext cx="1609344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碳水只要5-10%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065111" y="5806440"/>
            <a:ext cx="2121408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吃夠蛋白質→食慾自然被滿足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6400800"/>
            <a:ext cx="27432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7C8A78"/>
                </a:solidFill>
                <a:latin typeface="Microsoft JhengHei"/>
              </a:rPr>
              <a:t>第一堂・代謝修復　5/31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11480"/>
            <a:ext cx="11094415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200" b="1">
                <a:solidFill>
                  <a:srgbClr val="1D271E"/>
                </a:solidFill>
                <a:latin typeface="Microsoft JhengHei"/>
              </a:rPr>
              <a:t>那如果反過來，節食呢？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325880"/>
            <a:ext cx="11094415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0">
                <a:solidFill>
                  <a:srgbClr val="B9762A"/>
                </a:solidFill>
                <a:latin typeface="Microsoft JhengHei"/>
              </a:rPr>
              <a:t>低熱量節食，對腸道做了什麼</a:t>
            </a:r>
          </a:p>
        </p:txBody>
      </p:sp>
      <p:pic>
        <p:nvPicPr>
          <p:cNvPr id="5" name="Picture 4" descr="B01_study_compar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1347" y="1965960"/>
            <a:ext cx="3429000" cy="34290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2566263" y="5806440"/>
            <a:ext cx="1865376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研究設計・NATURE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96231" y="5806440"/>
            <a:ext cx="1481328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80名停經後女性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42151" y="5806440"/>
            <a:ext cx="2121408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800大卡 vs 正常飲食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528151" y="5806440"/>
            <a:ext cx="1097280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16週追蹤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400800"/>
            <a:ext cx="27432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7C8A78"/>
                </a:solidFill>
                <a:latin typeface="Microsoft JhengHei"/>
              </a:rPr>
              <a:t>第一堂・代謝修復　6/31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11480"/>
            <a:ext cx="11094415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200" b="1">
                <a:solidFill>
                  <a:srgbClr val="1D271E"/>
                </a:solidFill>
                <a:latin typeface="Microsoft JhengHei"/>
              </a:rPr>
              <a:t>節食的六步驟連鎖反應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325880"/>
            <a:ext cx="11094415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0">
                <a:solidFill>
                  <a:srgbClr val="B9762A"/>
                </a:solidFill>
                <a:latin typeface="Microsoft JhengHei"/>
              </a:rPr>
              <a:t>從益菌被餓死，一路到吸收能力變差</a:t>
            </a:r>
          </a:p>
        </p:txBody>
      </p:sp>
      <p:pic>
        <p:nvPicPr>
          <p:cNvPr id="5" name="Picture 4" descr="B02_chain_upp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1347" y="1965960"/>
            <a:ext cx="3429000" cy="34290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368399" y="5806440"/>
            <a:ext cx="1353312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1.益菌被餓死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886303" y="5806440"/>
            <a:ext cx="1353312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2.嗜糖菌增加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404207" y="5806440"/>
            <a:ext cx="1353312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3.腸發炎腹瀉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922111" y="5806440"/>
            <a:ext cx="1737360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4.肌肉率代謝率下降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824063" y="5806440"/>
            <a:ext cx="1353312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5.糖吸收加倍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341967" y="5806440"/>
            <a:ext cx="1481328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6.吸收能力變差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6400800"/>
            <a:ext cx="27432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7C8A78"/>
                </a:solidFill>
                <a:latin typeface="Microsoft JhengHei"/>
              </a:rPr>
              <a:t>第一堂・代謝修復　7/31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11480"/>
            <a:ext cx="11094415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200" b="1">
                <a:solidFill>
                  <a:srgbClr val="1D271E"/>
                </a:solidFill>
                <a:latin typeface="Microsoft JhengHei"/>
              </a:rPr>
              <a:t>妞的觀點：我20歲的親身經驗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325880"/>
            <a:ext cx="11094415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0">
                <a:solidFill>
                  <a:srgbClr val="B9762A"/>
                </a:solidFill>
                <a:latin typeface="Microsoft JhengHei"/>
              </a:rPr>
              <a:t>低熱量節食引發甲狀腺低下及貧血，恢復飲食後復胖速度非常快</a:t>
            </a:r>
          </a:p>
        </p:txBody>
      </p:sp>
      <p:pic>
        <p:nvPicPr>
          <p:cNvPr id="5" name="Picture 4" descr="B04_quote_bubb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1347" y="1965960"/>
            <a:ext cx="3429000" cy="34290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3645255" y="5806440"/>
            <a:ext cx="1481328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16週低熱量節食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291175" y="5806440"/>
            <a:ext cx="1481328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甲狀腺低下・貧血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937095" y="5806440"/>
            <a:ext cx="1609344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恢復飲食後快速復胖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6400800"/>
            <a:ext cx="27432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7C8A78"/>
                </a:solidFill>
                <a:latin typeface="Microsoft JhengHei"/>
              </a:rPr>
              <a:t>第一堂・代謝修復　8/31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11480"/>
            <a:ext cx="11094415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200" b="1">
                <a:solidFill>
                  <a:srgbClr val="1D271E"/>
                </a:solidFill>
                <a:latin typeface="Microsoft JhengHei"/>
              </a:rPr>
              <a:t>停滯期與溜溜球效應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325880"/>
            <a:ext cx="11094415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0">
                <a:solidFill>
                  <a:srgbClr val="B9762A"/>
                </a:solidFill>
                <a:latin typeface="Microsoft JhengHei"/>
              </a:rPr>
              <a:t>身體在自保，不是妳不夠自律</a:t>
            </a:r>
          </a:p>
        </p:txBody>
      </p:sp>
      <p:pic>
        <p:nvPicPr>
          <p:cNvPr id="5" name="Picture 4" descr="Q2_rebound_yoy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1347" y="1965960"/>
            <a:ext cx="3429000" cy="34290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3334359" y="5806440"/>
            <a:ext cx="1353312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降低靜息代謝率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852263" y="5806440"/>
            <a:ext cx="1097280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增加飢餓感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114135" y="5806440"/>
            <a:ext cx="1097280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減肥停滯期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376007" y="5806440"/>
            <a:ext cx="1481328" cy="502920"/>
          </a:xfrm>
          <a:prstGeom prst="roundRect">
            <a:avLst/>
          </a:prstGeom>
          <a:solidFill>
            <a:srgbClr val="E9EDE3"/>
          </a:solidFill>
          <a:ln w="12700">
            <a:solidFill>
              <a:srgbClr val="7C8A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1500" b="1">
                <a:solidFill>
                  <a:srgbClr val="1D271E"/>
                </a:solidFill>
                <a:latin typeface="Microsoft JhengHei"/>
              </a:rPr>
              <a:t>復胖＝溜溜球效應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400800"/>
            <a:ext cx="27432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7C8A78"/>
                </a:solidFill>
                <a:latin typeface="Microsoft JhengHei"/>
              </a:rPr>
              <a:t>第一堂・代謝修復　9/31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